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67" r:id="rId7"/>
    <p:sldId id="273" r:id="rId8"/>
    <p:sldId id="258" r:id="rId9"/>
    <p:sldId id="274" r:id="rId10"/>
    <p:sldId id="272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712" autoAdjust="0"/>
  </p:normalViewPr>
  <p:slideViewPr>
    <p:cSldViewPr snapToGrid="0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10/16/19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10/16/19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Oct. 23</a:t>
            </a:r>
            <a:r>
              <a:rPr lang="en-US" baseline="30000" dirty="0"/>
              <a:t>rd</a:t>
            </a:r>
            <a:r>
              <a:rPr lang="en-US" dirty="0"/>
              <a:t>, 2019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Multiplication</a:t>
            </a:r>
            <a:br>
              <a:rPr lang="en-US" dirty="0"/>
            </a:br>
            <a:r>
              <a:rPr lang="en-US" sz="3600" dirty="0"/>
              <a:t>Repeated Addition and Equal Grouping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3.ATO.1</a:t>
            </a:r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39194-9A7C-8B43-990B-7C3CBF2BAE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5693C-6D06-5047-85CD-C2EA38924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9496">
            <a:off x="-176584" y="1912062"/>
            <a:ext cx="5886167" cy="36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ED145-8AB8-124B-BA45-F0B3EA7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45506-1798-3F44-A49C-F1E29903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What is Multiplication?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26164-435C-DF4F-AFAB-39F468888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5"/>
          <a:stretch/>
        </p:blipFill>
        <p:spPr>
          <a:xfrm>
            <a:off x="0" y="1942691"/>
            <a:ext cx="5248713" cy="4368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33ECC-95EF-F74D-809B-3DC54FEBE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064" y="1352637"/>
            <a:ext cx="5633800" cy="831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Definition: A number being </a:t>
            </a:r>
            <a:r>
              <a:rPr lang="en-US" sz="2400" b="1" u="sng" dirty="0">
                <a:solidFill>
                  <a:srgbClr val="002060"/>
                </a:solidFill>
              </a:rPr>
              <a:t>added</a:t>
            </a:r>
            <a:r>
              <a:rPr lang="en-US" sz="2400" dirty="0">
                <a:solidFill>
                  <a:srgbClr val="002060"/>
                </a:solidFill>
              </a:rPr>
              <a:t> to itself a specific number of times.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5C2AA-A860-D64E-8D33-8730889773D1}"/>
              </a:ext>
            </a:extLst>
          </p:cNvPr>
          <p:cNvSpPr txBox="1"/>
          <p:nvPr/>
        </p:nvSpPr>
        <p:spPr>
          <a:xfrm>
            <a:off x="6022064" y="2557157"/>
            <a:ext cx="5633800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Key Words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Factors: The numbers we multiply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is the </a:t>
            </a:r>
            <a:r>
              <a:rPr lang="en-US" b="1" u="sng" dirty="0">
                <a:solidFill>
                  <a:srgbClr val="002060"/>
                </a:solidFill>
              </a:rPr>
              <a:t>numbe</a:t>
            </a:r>
            <a:r>
              <a:rPr lang="en-US" u="sng" dirty="0">
                <a:solidFill>
                  <a:srgbClr val="002060"/>
                </a:solidFill>
              </a:rPr>
              <a:t>r</a:t>
            </a:r>
            <a:r>
              <a:rPr lang="en-US" dirty="0">
                <a:solidFill>
                  <a:srgbClr val="002060"/>
                </a:solidFill>
              </a:rPr>
              <a:t> of groups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baseline="30000" dirty="0">
                <a:solidFill>
                  <a:srgbClr val="002060"/>
                </a:solidFill>
              </a:rPr>
              <a:t>nd</a:t>
            </a:r>
            <a:r>
              <a:rPr lang="en-US" dirty="0">
                <a:solidFill>
                  <a:srgbClr val="002060"/>
                </a:solidFill>
              </a:rPr>
              <a:t> is the </a:t>
            </a:r>
            <a:r>
              <a:rPr lang="en-US" b="1" u="sng" dirty="0">
                <a:solidFill>
                  <a:srgbClr val="002060"/>
                </a:solidFill>
              </a:rPr>
              <a:t>size</a:t>
            </a:r>
            <a:r>
              <a:rPr lang="en-US" dirty="0">
                <a:solidFill>
                  <a:srgbClr val="002060"/>
                </a:solidFill>
              </a:rPr>
              <a:t> of each group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Product: The answer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How to read it: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Times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Group(s) of</a:t>
            </a:r>
          </a:p>
        </p:txBody>
      </p:sp>
    </p:spTree>
    <p:extLst>
      <p:ext uri="{BB962C8B-B14F-4D97-AF65-F5344CB8AC3E}">
        <p14:creationId xmlns:p14="http://schemas.microsoft.com/office/powerpoint/2010/main" val="28029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81895" y="1183981"/>
            <a:ext cx="4253033" cy="734415"/>
          </a:xfrm>
        </p:spPr>
        <p:txBody>
          <a:bodyPr>
            <a:normAutofit/>
          </a:bodyPr>
          <a:lstStyle/>
          <a:p>
            <a:r>
              <a:rPr lang="en-US" dirty="0"/>
              <a:t>Strategy One: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Equal Grouping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3392621"/>
            <a:ext cx="4306503" cy="3152558"/>
          </a:xfrm>
        </p:spPr>
        <p:txBody>
          <a:bodyPr>
            <a:normAutofit/>
          </a:bodyPr>
          <a:lstStyle/>
          <a:p>
            <a:r>
              <a:rPr lang="en-US" sz="2400" dirty="0"/>
              <a:t>Each group has the</a:t>
            </a:r>
            <a:r>
              <a:rPr lang="en-US" sz="2400" b="1" dirty="0"/>
              <a:t> </a:t>
            </a:r>
            <a:r>
              <a:rPr lang="en-US" sz="2400" b="1" u="sng" dirty="0"/>
              <a:t>same</a:t>
            </a:r>
            <a:r>
              <a:rPr lang="en-US" sz="2400" b="1" dirty="0"/>
              <a:t> </a:t>
            </a:r>
            <a:r>
              <a:rPr lang="en-US" sz="2400" dirty="0"/>
              <a:t>amount of objects.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Remember: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 first factor is the number of groups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 second factor is the size of the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CDE48-CD2E-FA42-AD9A-B63B5AE9B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8" b="47333"/>
          <a:stretch/>
        </p:blipFill>
        <p:spPr>
          <a:xfrm rot="752545">
            <a:off x="6696647" y="639831"/>
            <a:ext cx="4168917" cy="4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B20C6-DA72-4A4B-AE7A-79A20749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F9F11D5-99D1-41B0-9246-4BBDED24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/>
          <a:lstStyle/>
          <a:p>
            <a:r>
              <a:rPr lang="en-US" dirty="0"/>
              <a:t>What’s the Problem?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89E50-E2C4-A74D-A369-EC797987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2" t="25895" r="5208" b="8714"/>
          <a:stretch/>
        </p:blipFill>
        <p:spPr>
          <a:xfrm>
            <a:off x="2254208" y="1543051"/>
            <a:ext cx="8538060" cy="522309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41291-413A-2D4D-A23D-A004A3DC86DC}"/>
              </a:ext>
            </a:extLst>
          </p:cNvPr>
          <p:cNvSpPr txBox="1"/>
          <p:nvPr/>
        </p:nvSpPr>
        <p:spPr>
          <a:xfrm>
            <a:off x="3028950" y="262889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CC90F-AF19-9749-8388-D3B4FBFAEF21}"/>
              </a:ext>
            </a:extLst>
          </p:cNvPr>
          <p:cNvSpPr txBox="1"/>
          <p:nvPr/>
        </p:nvSpPr>
        <p:spPr>
          <a:xfrm>
            <a:off x="5524500" y="262889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B836E-4776-3143-A253-FCC2F8CEF858}"/>
              </a:ext>
            </a:extLst>
          </p:cNvPr>
          <p:cNvSpPr txBox="1"/>
          <p:nvPr/>
        </p:nvSpPr>
        <p:spPr>
          <a:xfrm>
            <a:off x="3050801" y="4297411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47A4D-BD33-F748-ADB9-85C620EA8BBB}"/>
              </a:ext>
            </a:extLst>
          </p:cNvPr>
          <p:cNvSpPr txBox="1"/>
          <p:nvPr/>
        </p:nvSpPr>
        <p:spPr>
          <a:xfrm>
            <a:off x="5524499" y="431427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CF6AF-A117-AE43-BE16-6559FFF8B43C}"/>
              </a:ext>
            </a:extLst>
          </p:cNvPr>
          <p:cNvSpPr txBox="1"/>
          <p:nvPr/>
        </p:nvSpPr>
        <p:spPr>
          <a:xfrm>
            <a:off x="3050801" y="6110894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C0CE5-11EF-A641-A6B5-86EAE8AD0FBA}"/>
              </a:ext>
            </a:extLst>
          </p:cNvPr>
          <p:cNvSpPr txBox="1"/>
          <p:nvPr/>
        </p:nvSpPr>
        <p:spPr>
          <a:xfrm>
            <a:off x="5548032" y="6110894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C025C8-C38D-A249-8324-57666579FDBD}"/>
              </a:ext>
            </a:extLst>
          </p:cNvPr>
          <p:cNvSpPr txBox="1"/>
          <p:nvPr/>
        </p:nvSpPr>
        <p:spPr>
          <a:xfrm>
            <a:off x="9782237" y="262889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1D29B-3C6B-F842-82F6-37596D61D0FB}"/>
              </a:ext>
            </a:extLst>
          </p:cNvPr>
          <p:cNvSpPr txBox="1"/>
          <p:nvPr/>
        </p:nvSpPr>
        <p:spPr>
          <a:xfrm>
            <a:off x="7282703" y="431427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46F4F-27A6-884D-B468-D06A8398C75C}"/>
              </a:ext>
            </a:extLst>
          </p:cNvPr>
          <p:cNvSpPr txBox="1"/>
          <p:nvPr/>
        </p:nvSpPr>
        <p:spPr>
          <a:xfrm>
            <a:off x="7282702" y="262889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A6C4E1-6827-844A-AE23-24F459FEF53E}"/>
              </a:ext>
            </a:extLst>
          </p:cNvPr>
          <p:cNvSpPr txBox="1"/>
          <p:nvPr/>
        </p:nvSpPr>
        <p:spPr>
          <a:xfrm>
            <a:off x="9845695" y="4356270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DA313-9BBF-744B-8891-430DD0F0C339}"/>
              </a:ext>
            </a:extLst>
          </p:cNvPr>
          <p:cNvSpPr txBox="1"/>
          <p:nvPr/>
        </p:nvSpPr>
        <p:spPr>
          <a:xfrm>
            <a:off x="7282702" y="6128386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A1546-AD92-2E43-843A-63C06A61FB01}"/>
              </a:ext>
            </a:extLst>
          </p:cNvPr>
          <p:cNvSpPr txBox="1"/>
          <p:nvPr/>
        </p:nvSpPr>
        <p:spPr>
          <a:xfrm>
            <a:off x="9835609" y="6081659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42681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81895" y="1183981"/>
            <a:ext cx="4253033" cy="734415"/>
          </a:xfrm>
        </p:spPr>
        <p:txBody>
          <a:bodyPr>
            <a:normAutofit/>
          </a:bodyPr>
          <a:lstStyle/>
          <a:p>
            <a:r>
              <a:rPr lang="en-US" dirty="0"/>
              <a:t>Strategy Two: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Repeated Addition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 the same number over and over</a:t>
            </a:r>
            <a:r>
              <a:rPr lang="en-US" sz="2800" b="1" dirty="0"/>
              <a:t> </a:t>
            </a:r>
            <a:r>
              <a:rPr lang="en-US" sz="2800" b="1" u="sng" dirty="0"/>
              <a:t>again</a:t>
            </a:r>
            <a:r>
              <a:rPr lang="en-US" sz="2800" dirty="0"/>
              <a:t>! </a:t>
            </a:r>
          </a:p>
          <a:p>
            <a:r>
              <a:rPr lang="en-US" sz="2800" dirty="0"/>
              <a:t>Can you think of an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B878A-0545-344C-945D-A92CE883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869">
            <a:off x="6441077" y="161949"/>
            <a:ext cx="4609362" cy="53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E8712-150D-7B44-BE75-C54F3A7D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B4D1E9-220A-DB40-8E19-C375174A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3F4DB-3DE2-DF41-B421-182FD2A29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x 5 = 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24D29-9AB6-374B-9D07-7CD024F69E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5+5+5 = 15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4002F4-16A5-D145-82ED-FEF59EC53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7 x 1 =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B2783-AAB0-2240-B607-9A20A5B62E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Solution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1+1+1+1+1+1+1 = 7</a:t>
            </a:r>
          </a:p>
        </p:txBody>
      </p:sp>
    </p:spTree>
    <p:extLst>
      <p:ext uri="{BB962C8B-B14F-4D97-AF65-F5344CB8AC3E}">
        <p14:creationId xmlns:p14="http://schemas.microsoft.com/office/powerpoint/2010/main" val="3631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6D074-15EF-2B4A-84E8-7951C863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8D4A2-F7C5-8D42-8E93-BAF15757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7E11C-5E68-BF40-AE44-7B05BF9A2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x 5 = 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33CCF-F3D0-5044-BD48-D4A06A8805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Solution: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5 + 5 + 5 = 15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C4F5D9-0CAA-E142-8F70-3F745C7F7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2 x 4 =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858D45-63AC-5A46-9F67-4461C620E0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Solution: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 + 4 = 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B6BCB-0399-0348-B9C7-CE458DDC4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07"/>
          <a:stretch/>
        </p:blipFill>
        <p:spPr>
          <a:xfrm>
            <a:off x="1436076" y="3102548"/>
            <a:ext cx="3832836" cy="1939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D8F671-0182-A24D-9A55-F918BA59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47" y="3144944"/>
            <a:ext cx="3920853" cy="18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4F8EA0-8553-9B43-910F-16B1D7C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C17598-15E2-684A-9A65-12D75374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x 4 =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5B598-B723-C146-931F-5A888D033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213" y="1934367"/>
            <a:ext cx="5157787" cy="562385"/>
          </a:xfrm>
        </p:spPr>
        <p:txBody>
          <a:bodyPr/>
          <a:lstStyle/>
          <a:p>
            <a:pPr algn="ctr"/>
            <a:r>
              <a:rPr lang="en-US" dirty="0"/>
              <a:t>Repeated Addition 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D7825-F477-6148-8939-9FD715FA3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1" y="2638097"/>
            <a:ext cx="5157787" cy="3184634"/>
          </a:xfrm>
        </p:spPr>
        <p:txBody>
          <a:bodyPr/>
          <a:lstStyle/>
          <a:p>
            <a:r>
              <a:rPr lang="en-US" dirty="0"/>
              <a:t>Solution: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4+4+4+4+4+4 = 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F65FF2-2E8F-334E-82D2-5804720DD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4387" y="1949700"/>
            <a:ext cx="5183188" cy="562385"/>
          </a:xfrm>
        </p:spPr>
        <p:txBody>
          <a:bodyPr/>
          <a:lstStyle/>
          <a:p>
            <a:pPr algn="ctr"/>
            <a:r>
              <a:rPr lang="en-US" dirty="0"/>
              <a:t>Equal Grouping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6B00D-B707-124C-90E5-D38C88E96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1437" y="2550656"/>
            <a:ext cx="5183188" cy="3184634"/>
          </a:xfrm>
        </p:spPr>
        <p:txBody>
          <a:bodyPr/>
          <a:lstStyle/>
          <a:p>
            <a:r>
              <a:rPr lang="en-US" dirty="0"/>
              <a:t>Solution: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5234D-ACB6-D240-B5D9-A926F35EC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2"/>
          <a:stretch/>
        </p:blipFill>
        <p:spPr>
          <a:xfrm>
            <a:off x="1679140" y="3071946"/>
            <a:ext cx="3617061" cy="3239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CBD013-3C83-5440-9362-6CB36204CD3F}"/>
              </a:ext>
            </a:extLst>
          </p:cNvPr>
          <p:cNvSpPr txBox="1"/>
          <p:nvPr/>
        </p:nvSpPr>
        <p:spPr>
          <a:xfrm>
            <a:off x="2796234" y="5469121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61657-73A4-864D-A626-1577ABB7021F}"/>
              </a:ext>
            </a:extLst>
          </p:cNvPr>
          <p:cNvSpPr txBox="1"/>
          <p:nvPr/>
        </p:nvSpPr>
        <p:spPr>
          <a:xfrm>
            <a:off x="2796233" y="5887248"/>
            <a:ext cx="3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24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B24408-EB71-C343-AD83-037608D5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FE57C6F-7E8C-4EB2-841B-6AFAF9C4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Examples: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48643-10FF-DE48-9BBE-5AB75B6C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86" y="1825627"/>
            <a:ext cx="3606765" cy="380963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E9232-B827-8344-AE0E-26ED8B7C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6" b="56499"/>
          <a:stretch/>
        </p:blipFill>
        <p:spPr>
          <a:xfrm>
            <a:off x="6974958" y="1825626"/>
            <a:ext cx="4378842" cy="3809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6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Macintosh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Courier New</vt:lpstr>
      <vt:lpstr>Franklin Gothic Book</vt:lpstr>
      <vt:lpstr>Office Theme</vt:lpstr>
      <vt:lpstr>Multiplication Repeated Addition and Equal Grouping</vt:lpstr>
      <vt:lpstr>What is Multiplication?</vt:lpstr>
      <vt:lpstr>Strategy One:</vt:lpstr>
      <vt:lpstr>What’s the Problem?</vt:lpstr>
      <vt:lpstr>Strategy Two:</vt:lpstr>
      <vt:lpstr>Let’s Try It!</vt:lpstr>
      <vt:lpstr>Let’s Try It!</vt:lpstr>
      <vt:lpstr>6 x 4 = ?</vt:lpstr>
      <vt:lpstr>Examples: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Caitlyn Hinnerschitz</dc:creator>
  <cp:lastModifiedBy/>
  <cp:revision>1</cp:revision>
  <dcterms:created xsi:type="dcterms:W3CDTF">2019-10-04T00:33:40Z</dcterms:created>
  <dcterms:modified xsi:type="dcterms:W3CDTF">2019-10-16T13:23:24Z</dcterms:modified>
</cp:coreProperties>
</file>